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11" r:id="rId4"/>
    <p:sldId id="258" r:id="rId5"/>
    <p:sldId id="268" r:id="rId6"/>
    <p:sldId id="259" r:id="rId7"/>
    <p:sldId id="270" r:id="rId8"/>
    <p:sldId id="272" r:id="rId9"/>
    <p:sldId id="271" r:id="rId10"/>
    <p:sldId id="273" r:id="rId11"/>
    <p:sldId id="486" r:id="rId12"/>
    <p:sldId id="487" r:id="rId13"/>
    <p:sldId id="488" r:id="rId14"/>
    <p:sldId id="382" r:id="rId15"/>
    <p:sldId id="365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010BF-598C-405E-8021-09DCB79A4D28}" type="doc">
      <dgm:prSet loTypeId="urn:microsoft.com/office/officeart/2005/8/layout/vList2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72AB84B6-1DAB-4907-822D-8AC033652EB5}">
      <dgm:prSet/>
      <dgm:spPr/>
      <dgm:t>
        <a:bodyPr/>
        <a:lstStyle/>
        <a:p>
          <a:pPr rtl="0"/>
          <a:r>
            <a:rPr lang="pt-BR" b="0" i="0" dirty="0"/>
            <a:t>Deus pede ao povo para trazer donativos para a construção do Tabernáculo, porém Deus enumera vários itens, pois não era apenas o material, mas também seu significado espiritual presente e vindouro.</a:t>
          </a:r>
          <a:endParaRPr lang="pt-BR" dirty="0"/>
        </a:p>
      </dgm:t>
    </dgm:pt>
    <dgm:pt modelId="{C4B299F6-1199-4CA9-8931-24317A3DB1CC}" type="parTrans" cxnId="{10740B3E-8C7C-4292-B5AD-3CA7E0909EF6}">
      <dgm:prSet/>
      <dgm:spPr/>
      <dgm:t>
        <a:bodyPr/>
        <a:lstStyle/>
        <a:p>
          <a:endParaRPr lang="pt-BR"/>
        </a:p>
      </dgm:t>
    </dgm:pt>
    <dgm:pt modelId="{9A338DB4-BA0C-482C-B93D-E0C738AA19F0}" type="sibTrans" cxnId="{10740B3E-8C7C-4292-B5AD-3CA7E0909EF6}">
      <dgm:prSet/>
      <dgm:spPr/>
      <dgm:t>
        <a:bodyPr/>
        <a:lstStyle/>
        <a:p>
          <a:endParaRPr lang="pt-BR"/>
        </a:p>
      </dgm:t>
    </dgm:pt>
    <dgm:pt modelId="{2C34711D-CDDC-413B-A6C0-5FE095868309}">
      <dgm:prSet/>
      <dgm:spPr/>
      <dgm:t>
        <a:bodyPr/>
        <a:lstStyle/>
        <a:p>
          <a:endParaRPr lang="pt-BR"/>
        </a:p>
      </dgm:t>
    </dgm:pt>
    <dgm:pt modelId="{57C9365A-C97C-487C-B1A5-134C634B5F91}" type="parTrans" cxnId="{18015701-E9B1-4552-82F6-C6F7A4C96E2D}">
      <dgm:prSet/>
      <dgm:spPr/>
      <dgm:t>
        <a:bodyPr/>
        <a:lstStyle/>
        <a:p>
          <a:endParaRPr lang="pt-BR"/>
        </a:p>
      </dgm:t>
    </dgm:pt>
    <dgm:pt modelId="{D483B30F-1522-44A1-933C-C8D27E4FDD17}" type="sibTrans" cxnId="{18015701-E9B1-4552-82F6-C6F7A4C96E2D}">
      <dgm:prSet/>
      <dgm:spPr/>
      <dgm:t>
        <a:bodyPr/>
        <a:lstStyle/>
        <a:p>
          <a:endParaRPr lang="pt-BR"/>
        </a:p>
      </dgm:t>
    </dgm:pt>
    <dgm:pt modelId="{5381A349-D1B3-4E48-A2D7-E7E718B1BA28}" type="pres">
      <dgm:prSet presAssocID="{C32010BF-598C-405E-8021-09DCB79A4D28}" presName="linear" presStyleCnt="0">
        <dgm:presLayoutVars>
          <dgm:animLvl val="lvl"/>
          <dgm:resizeHandles val="exact"/>
        </dgm:presLayoutVars>
      </dgm:prSet>
      <dgm:spPr/>
    </dgm:pt>
    <dgm:pt modelId="{30F0B8C5-9F4D-4B67-AABB-3315293DB122}" type="pres">
      <dgm:prSet presAssocID="{72AB84B6-1DAB-4907-822D-8AC033652EB5}" presName="parentText" presStyleLbl="node1" presStyleIdx="0" presStyleCnt="2" custLinFactNeighborX="-2157" custLinFactNeighborY="65257">
        <dgm:presLayoutVars>
          <dgm:chMax val="0"/>
          <dgm:bulletEnabled val="1"/>
        </dgm:presLayoutVars>
      </dgm:prSet>
      <dgm:spPr/>
    </dgm:pt>
    <dgm:pt modelId="{71BAD3C8-575E-4F85-81BF-964F733BF1C5}" type="pres">
      <dgm:prSet presAssocID="{9A338DB4-BA0C-482C-B93D-E0C738AA19F0}" presName="spacer" presStyleCnt="0"/>
      <dgm:spPr/>
    </dgm:pt>
    <dgm:pt modelId="{5C3444A8-58A4-4420-BFDE-51A630DDCB38}" type="pres">
      <dgm:prSet presAssocID="{2C34711D-CDDC-413B-A6C0-5FE095868309}" presName="parentText" presStyleLbl="node1" presStyleIdx="1" presStyleCnt="2" custLinFactY="201741" custLinFactNeighborY="300000">
        <dgm:presLayoutVars>
          <dgm:chMax val="0"/>
          <dgm:bulletEnabled val="1"/>
        </dgm:presLayoutVars>
      </dgm:prSet>
      <dgm:spPr/>
    </dgm:pt>
  </dgm:ptLst>
  <dgm:cxnLst>
    <dgm:cxn modelId="{18015701-E9B1-4552-82F6-C6F7A4C96E2D}" srcId="{C32010BF-598C-405E-8021-09DCB79A4D28}" destId="{2C34711D-CDDC-413B-A6C0-5FE095868309}" srcOrd="1" destOrd="0" parTransId="{57C9365A-C97C-487C-B1A5-134C634B5F91}" sibTransId="{D483B30F-1522-44A1-933C-C8D27E4FDD17}"/>
    <dgm:cxn modelId="{85A0803A-E5BA-4695-B9B7-331523EA28F8}" type="presOf" srcId="{2C34711D-CDDC-413B-A6C0-5FE095868309}" destId="{5C3444A8-58A4-4420-BFDE-51A630DDCB38}" srcOrd="0" destOrd="0" presId="urn:microsoft.com/office/officeart/2005/8/layout/vList2"/>
    <dgm:cxn modelId="{10740B3E-8C7C-4292-B5AD-3CA7E0909EF6}" srcId="{C32010BF-598C-405E-8021-09DCB79A4D28}" destId="{72AB84B6-1DAB-4907-822D-8AC033652EB5}" srcOrd="0" destOrd="0" parTransId="{C4B299F6-1199-4CA9-8931-24317A3DB1CC}" sibTransId="{9A338DB4-BA0C-482C-B93D-E0C738AA19F0}"/>
    <dgm:cxn modelId="{BCC73B78-855C-4206-B67D-D119CDFF3800}" type="presOf" srcId="{C32010BF-598C-405E-8021-09DCB79A4D28}" destId="{5381A349-D1B3-4E48-A2D7-E7E718B1BA28}" srcOrd="0" destOrd="0" presId="urn:microsoft.com/office/officeart/2005/8/layout/vList2"/>
    <dgm:cxn modelId="{BBF8B2DB-9A6A-47F5-B7FE-0B12F8AC1BCA}" type="presOf" srcId="{72AB84B6-1DAB-4907-822D-8AC033652EB5}" destId="{30F0B8C5-9F4D-4B67-AABB-3315293DB122}" srcOrd="0" destOrd="0" presId="urn:microsoft.com/office/officeart/2005/8/layout/vList2"/>
    <dgm:cxn modelId="{71C6984E-5AAD-46AD-8300-CCD0F739C8AB}" type="presParOf" srcId="{5381A349-D1B3-4E48-A2D7-E7E718B1BA28}" destId="{30F0B8C5-9F4D-4B67-AABB-3315293DB122}" srcOrd="0" destOrd="0" presId="urn:microsoft.com/office/officeart/2005/8/layout/vList2"/>
    <dgm:cxn modelId="{8D0B1A81-A48E-4F97-BF72-D0168AAD6EA2}" type="presParOf" srcId="{5381A349-D1B3-4E48-A2D7-E7E718B1BA28}" destId="{71BAD3C8-575E-4F85-81BF-964F733BF1C5}" srcOrd="1" destOrd="0" presId="urn:microsoft.com/office/officeart/2005/8/layout/vList2"/>
    <dgm:cxn modelId="{7C761A4C-FD6B-4275-A0A8-6A2678161AC4}" type="presParOf" srcId="{5381A349-D1B3-4E48-A2D7-E7E718B1BA28}" destId="{5C3444A8-58A4-4420-BFDE-51A630DDCB38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F0B8C5-9F4D-4B67-AABB-3315293DB122}">
      <dsp:nvSpPr>
        <dsp:cNvPr id="0" name=""/>
        <dsp:cNvSpPr/>
      </dsp:nvSpPr>
      <dsp:spPr>
        <a:xfrm>
          <a:off x="0" y="116186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0" i="0" kern="1200" dirty="0"/>
            <a:t>Deus pede ao povo para trazer donativos para a construção do Tabernáculo, porém Deus enumera vários itens, pois não era apenas o material, mas também seu significado espiritual presente e vindouro.</a:t>
          </a:r>
          <a:endParaRPr lang="pt-BR" sz="2600" kern="1200" dirty="0"/>
        </a:p>
      </dsp:txBody>
      <dsp:txXfrm>
        <a:off x="103949" y="220135"/>
        <a:ext cx="7557424" cy="1921502"/>
      </dsp:txXfrm>
    </dsp:sp>
    <dsp:sp modelId="{5C3444A8-58A4-4420-BFDE-51A630DDCB38}">
      <dsp:nvSpPr>
        <dsp:cNvPr id="0" name=""/>
        <dsp:cNvSpPr/>
      </dsp:nvSpPr>
      <dsp:spPr>
        <a:xfrm>
          <a:off x="0" y="2338924"/>
          <a:ext cx="7765322" cy="212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63500" dist="25400" dir="5400000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600" kern="1200"/>
        </a:p>
      </dsp:txBody>
      <dsp:txXfrm>
        <a:off x="103949" y="2442873"/>
        <a:ext cx="7557424" cy="19215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411155-4870-48C5-B6E6-67F3108CC8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CF98A23-F537-4D5B-9981-0C9ED801B0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3A9C5D-6FE8-4F87-A03C-E9CCD2DE7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F5E867E-549E-4ADD-B68E-EC507B0A2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03DF048-440F-4819-822A-28AD6E7A9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040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C9734A-EE3E-404F-94BD-1AFB1F4BE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4A186C4-90F5-4CC2-8671-5892E7DF9B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A218FC8-C977-4F7D-BD77-092196537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C92DEA-8EDF-46C0-9826-60513BE84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C3CE87D-FBB7-481E-BD85-03FCCB55B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61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92881A0-8CD8-4556-97DF-AB2CC335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344A0C-00EA-491D-9739-0C8C5E7624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6AFED2-1DC3-4261-BD4A-348F8C161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4C9161-AEEA-4301-A039-AE155F4B0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972B0DF-8469-4351-9C5D-E815481E3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947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144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824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0635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8082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92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0720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759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35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BD1F9B-3EFB-4550-BEBB-89E13F342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9F3C67A-3790-4CF9-A76E-9D56AD85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E858CA-0ADE-4C23-BC21-68ADE4AFC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C855DD-7840-4CF7-8247-A6E8075DD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824FEF-5760-40E5-A08D-1CBF4135A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2981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0307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4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299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107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73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9215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3665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152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700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651EC-A37E-43B0-BC04-37B5418E6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7A5AF67-D553-4EF8-922D-8E44B4FEA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0878C19-CBCE-47EF-B6B5-555523C20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A1DEAA8-CDEB-4CA9-92FC-187E07A7F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8CE11C-D558-4B65-87D1-C85E434AE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730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92C70-4F1B-4C11-A2C9-FDF8441EE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D4D7A9-0D2B-4B10-9F6A-3D431F634D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B4BA664-F838-479D-A770-81157AAB6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35395E-FF45-4399-961E-B84CA430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AF13AB-114A-429D-8FE3-46C74205A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B655DF1-2357-4AD4-9C7A-A2BAE5848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6457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3FC00-0D41-4A81-85B4-CE2166190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6BDB8B6-9C26-4875-9B80-DF9BF07DC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22C66B-2144-4F39-80C2-766B40468B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C41FA67-8CB9-4E9E-8DBE-7D1DE5D58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4AEC27-2145-4D46-843E-F3FA40BF4B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9765C8D-9F99-4884-A1BB-7B996817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1604E1D-5A62-4F38-8199-6C04AD24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BFDA283-AB55-401C-A0E7-5BB8398E4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82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18D3BB-03E8-450F-9897-9B293D16C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5D6CE51-8FD0-4B26-BE67-D13DFCC3D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3FF3D21-345C-44EF-AFCF-29D6359A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D9B9DB-3162-4DAC-BB70-1287F14FB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42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785BF2C-FC40-4F5E-9EEE-A5CA3462E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F0087AF-D1A4-4E71-8896-E9AB19E22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8251A5A-0620-4122-8E21-E0C8660D5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13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1349AE-A4D1-47F3-BFBE-44E20623B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C9234CE-7E47-4B38-9FA1-F97AC4CD1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A4C0C2F-4FA5-470E-B12F-2033C73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5272C9A-AA01-44F1-97EB-C682480CC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3EBBD1-6CEA-43EF-B104-466BAB59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E59AAB-DEA7-4B89-98A5-EF18090B7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8823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278DCA1-64B4-4BE5-9370-D5E25BFA2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E1B2BB-7166-45DD-A2DD-7957D4A66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EBB910C-E878-4729-BB9C-49DDC14ADB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2C6879-24F8-44E2-A826-5D3AF59F7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D148915-043B-4967-ABF5-CE3F69522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F756E9-1069-4AFA-BA42-B97BE32A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792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2A22E68-D3CB-4773-9FC4-48751EE4A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F892F6-33A2-4AC1-84CC-DACF1FACF0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1E1E5D-180E-45DB-A504-37C0712F3D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53E5-FD8F-4E1F-AC7E-D76A5223E044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256E36A-D000-4629-8AA3-377AB8329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1E5DC09-EA1E-48D8-A531-33D90FC2B2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D1E5-39A5-4F79-99B2-D93B52D0B7D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4117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7711601-7080-4EBF-85AF-901AA4B0381F}" type="datetimeFigureOut">
              <a:rPr lang="pt-BR" smtClean="0"/>
              <a:t>03/09/2021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900A2E76-2CAC-4E7A-80C6-F5721FE4D4A4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283614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jpeg"/><Relationship Id="rId7" Type="http://schemas.openxmlformats.org/officeDocument/2006/relationships/hyperlink" Target="https://t.me/juliocesarmedeiros" TargetMode="External"/><Relationship Id="rId12" Type="http://schemas.openxmlformats.org/officeDocument/2006/relationships/image" Target="../media/image37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6.JPG"/><Relationship Id="rId5" Type="http://schemas.openxmlformats.org/officeDocument/2006/relationships/image" Target="../media/image31.jpeg"/><Relationship Id="rId10" Type="http://schemas.openxmlformats.org/officeDocument/2006/relationships/image" Target="../media/image35.png"/><Relationship Id="rId4" Type="http://schemas.openxmlformats.org/officeDocument/2006/relationships/image" Target="../media/image30.gif"/><Relationship Id="rId9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image" Target="../media/image11.jpg"/><Relationship Id="rId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4.png"/><Relationship Id="rId7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0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ifsa.com.br/cor-de-purpura-de-que-fala-a-biblia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exto&#10;&#10;Descrição gerada automaticamente com confiança média">
            <a:extLst>
              <a:ext uri="{FF2B5EF4-FFF2-40B4-BE49-F238E27FC236}">
                <a16:creationId xmlns:a16="http://schemas.microsoft.com/office/drawing/2014/main" id="{18E2F041-C2EF-49B0-A300-A7A91C2A39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" r="-1" b="-1"/>
          <a:stretch/>
        </p:blipFill>
        <p:spPr bwMode="auto">
          <a:xfrm>
            <a:off x="20" y="10"/>
            <a:ext cx="46372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B9951BD9-0868-4CDB-ACD6-9C4209B5E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D54CFB-9CE5-4B96-9BDA-4FCF02937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7328" y="640081"/>
            <a:ext cx="6433523" cy="3516195"/>
          </a:xfrm>
        </p:spPr>
        <p:txBody>
          <a:bodyPr>
            <a:normAutofit fontScale="90000"/>
          </a:bodyPr>
          <a:lstStyle/>
          <a:p>
            <a:pPr algn="l"/>
            <a:r>
              <a:rPr lang="pt-BR" sz="7200" b="1" dirty="0">
                <a:solidFill>
                  <a:schemeClr val="bg1"/>
                </a:solidFill>
                <a:latin typeface="Abadi" panose="020B0604020104020204" pitchFamily="34" charset="0"/>
              </a:rPr>
              <a:t>Lição 10. OS MATERIAIS USADOS NO TABERNÁCULO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1970725-E261-43B9-BC56-4BA6ED9FE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77327" y="4156277"/>
            <a:ext cx="5793444" cy="1341010"/>
          </a:xfrm>
        </p:spPr>
        <p:txBody>
          <a:bodyPr>
            <a:normAutofit/>
          </a:bodyPr>
          <a:lstStyle/>
          <a:p>
            <a:pPr algn="l"/>
            <a:r>
              <a:rPr lang="pt-BR" sz="3200" dirty="0">
                <a:solidFill>
                  <a:schemeClr val="accent4"/>
                </a:solidFill>
              </a:rPr>
              <a:t>Revista conectar +</a:t>
            </a:r>
          </a:p>
          <a:p>
            <a:pPr algn="l"/>
            <a:r>
              <a:rPr lang="pt-BR" sz="3200" dirty="0">
                <a:solidFill>
                  <a:schemeClr val="accent4"/>
                </a:solidFill>
              </a:rPr>
              <a:t>Editora Betel Dominical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254E4FEA-9E18-4E43-B927-52A31052AB15}"/>
              </a:ext>
            </a:extLst>
          </p:cNvPr>
          <p:cNvSpPr/>
          <p:nvPr/>
        </p:nvSpPr>
        <p:spPr>
          <a:xfrm>
            <a:off x="8414623" y="5786135"/>
            <a:ext cx="3321101" cy="76944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4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Pr. Júlio César</a:t>
            </a:r>
          </a:p>
        </p:txBody>
      </p:sp>
      <p:pic>
        <p:nvPicPr>
          <p:cNvPr id="7" name="Picture 4" descr="Inscrever Se GIFs - Get the best GIF on GIPHY">
            <a:extLst>
              <a:ext uri="{FF2B5EF4-FFF2-40B4-BE49-F238E27FC236}">
                <a16:creationId xmlns:a16="http://schemas.microsoft.com/office/drawing/2014/main" id="{CFE00897-0A18-478D-991E-7204B5C33BB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168" y="5323617"/>
            <a:ext cx="2592225" cy="14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53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69" y="346626"/>
            <a:ext cx="10351234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>
                <a:solidFill>
                  <a:srgbClr val="FFFFFF"/>
                </a:solidFill>
              </a:rPr>
              <a:t>3 - MATERIAIS DE ORIGEM MINERAL</a:t>
            </a:r>
            <a:endParaRPr lang="pt-BR" dirty="0"/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9669" y="1487076"/>
            <a:ext cx="4992424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3.1. O ouro, a prata e o bronze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9669" y="2420631"/>
            <a:ext cx="4992424" cy="433104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300" dirty="0"/>
              <a:t>O ouro aponta para a divindade e a glória de Jesus. Quase todos os móveis de feitos madeira revestidos de ouro, somente o Castiçal era todo de ouro. </a:t>
            </a:r>
          </a:p>
          <a:p>
            <a:r>
              <a:rPr lang="pt-BR" sz="2300" dirty="0"/>
              <a:t>O bronze simboliza o poder e o juízo contra o pecado visto no Altar de Holocausto,</a:t>
            </a:r>
          </a:p>
          <a:p>
            <a:r>
              <a:rPr lang="pt-BR" sz="2300" dirty="0"/>
              <a:t>A prata dos ganchos usados para sustentar as cortinas simbolizam o preço pago pela expiação e remissão do pecado da humanidade. 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420630"/>
            <a:ext cx="4844903" cy="4331044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300" dirty="0"/>
              <a:t>As pedras preciosas deveriam ser ofertas para a confecção do peitoral sacerdotal. O </a:t>
            </a:r>
            <a:r>
              <a:rPr lang="pt-BR" sz="2300" dirty="0" err="1"/>
              <a:t>éfode</a:t>
            </a:r>
            <a:r>
              <a:rPr lang="pt-BR" sz="2300" dirty="0"/>
              <a:t> era um corpete contendo doze pedras de diferentes cores e tipos, a saber: </a:t>
            </a:r>
            <a:r>
              <a:rPr lang="pt-BR" sz="2300" dirty="0" err="1"/>
              <a:t>sárdio</a:t>
            </a:r>
            <a:r>
              <a:rPr lang="pt-BR" sz="2300" dirty="0"/>
              <a:t>, topázio, carbúnculo, esmeralda, safira, diamante, jacinto, ágata, ametista, turquesa, sardônica e jaspe.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300" dirty="0"/>
              <a:t>A representação destas pedras mostra o valor das tribos e que deveria estar sobre o coração do sumo sacerdote, </a:t>
            </a:r>
          </a:p>
        </p:txBody>
      </p:sp>
      <p:sp>
        <p:nvSpPr>
          <p:cNvPr id="17" name="Espaço Reservado para Texto 5">
            <a:extLst>
              <a:ext uri="{FF2B5EF4-FFF2-40B4-BE49-F238E27FC236}">
                <a16:creationId xmlns:a16="http://schemas.microsoft.com/office/drawing/2014/main" id="{E74CD78C-4215-4753-A19C-9F547C439191}"/>
              </a:ext>
            </a:extLst>
          </p:cNvPr>
          <p:cNvSpPr txBox="1">
            <a:spLocks/>
          </p:cNvSpPr>
          <p:nvPr/>
        </p:nvSpPr>
        <p:spPr>
          <a:xfrm>
            <a:off x="6096000" y="1515998"/>
            <a:ext cx="4844903" cy="82391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3.2. As pedras preciosas</a:t>
            </a:r>
          </a:p>
        </p:txBody>
      </p:sp>
      <p:pic>
        <p:nvPicPr>
          <p:cNvPr id="6146" name="Picture 2" descr="PENTATEUCO - Aula 04">
            <a:extLst>
              <a:ext uri="{FF2B5EF4-FFF2-40B4-BE49-F238E27FC236}">
                <a16:creationId xmlns:a16="http://schemas.microsoft.com/office/drawing/2014/main" id="{8A55DFF4-91DE-413E-BB70-E7DE9B8CE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55" y="1948899"/>
            <a:ext cx="6076950" cy="456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05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9" grpId="0" build="p"/>
      <p:bldP spid="1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A8D3CCF4-F703-4B2C-BDF8-9C87086C6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430" y="629268"/>
            <a:ext cx="6586491" cy="1286160"/>
          </a:xfrm>
        </p:spPr>
        <p:txBody>
          <a:bodyPr anchor="b">
            <a:normAutofit/>
          </a:bodyPr>
          <a:lstStyle/>
          <a:p>
            <a:r>
              <a:rPr lang="pt-BR" sz="3400" b="1">
                <a:latin typeface="Georgia" panose="02040502050405020303" pitchFamily="18" charset="0"/>
              </a:rPr>
              <a:t>Subsídio Bíblico e Histórico</a:t>
            </a:r>
            <a:br>
              <a:rPr lang="pt-BR" sz="3400">
                <a:latin typeface="Georgia" panose="02040502050405020303" pitchFamily="18" charset="0"/>
              </a:rPr>
            </a:br>
            <a:endParaRPr lang="pt-BR" sz="3400"/>
          </a:p>
        </p:txBody>
      </p:sp>
      <p:sp>
        <p:nvSpPr>
          <p:cNvPr id="8" name="Espaço Reservado para Conteúdo 7">
            <a:extLst>
              <a:ext uri="{FF2B5EF4-FFF2-40B4-BE49-F238E27FC236}">
                <a16:creationId xmlns:a16="http://schemas.microsoft.com/office/drawing/2014/main" id="{E98D2E00-5682-4E81-89DD-D77453584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431" y="2438400"/>
            <a:ext cx="6586489" cy="3785419"/>
          </a:xfrm>
        </p:spPr>
        <p:txBody>
          <a:bodyPr>
            <a:normAutofit/>
          </a:bodyPr>
          <a:lstStyle/>
          <a:p>
            <a:r>
              <a:rPr lang="pt-BR" sz="1400"/>
              <a:t>Muito destes materiais ofertados pelo povo haviam sido trazidos do Egito. Quando o povo ainda era escravo, Deus fez uma promessa a Israel: "E eu darei graça a este povo aos olhos dos egípcios, e acontecerá que quando sairdes, não saireis vazios, porque cada mulher pedirá à sua vizinha e a sua hóspeda vasos de prata e vasos de ouro...", Êx 3.21-22. </a:t>
            </a:r>
          </a:p>
          <a:p>
            <a:r>
              <a:rPr lang="pt-BR" sz="1400"/>
              <a:t>Em Êxodo 12.36 vemos o cumprimento desta profecia. O termo usado é "despojar", porém quanto olhamos para o original hebraico a ideia é de "conquistar". Os israelitas não roubaram e nem saquearam nenhum material, mas Deus de forma sobrenatural abriu o coração dos egípcios apara abençoar os hebreus. </a:t>
            </a:r>
          </a:p>
          <a:p>
            <a:r>
              <a:rPr lang="pt-BR" sz="1400"/>
              <a:t>Quiçá, como forma de pagamento por todos os quatrocentos anos de escravidão. Deus em Sua Onisciência já estava preparando os materiais que seriam necessários para a construção do Tabernáculo e estava atuando como provedor. Salmos 23 mostra Deus como pastor do Seu povo, e, na construção do Tabernáculo não faltou nada, mesmo vivendo em condições adversas. Esta é a certeza que temos: Deus proverá livramento, fartura, alegria e paz. Nada no âmbito material ou espiritual nos faltará (Texto Extraído da lição Betel Dominical - 2 Tri\1993).</a:t>
            </a:r>
          </a:p>
          <a:p>
            <a:endParaRPr lang="pt-BR" sz="1400"/>
          </a:p>
        </p:txBody>
      </p:sp>
      <p:pic>
        <p:nvPicPr>
          <p:cNvPr id="3074" name="Picture 2" descr="Os Artesãos Egípcios - Antigo Egito">
            <a:extLst>
              <a:ext uri="{FF2B5EF4-FFF2-40B4-BE49-F238E27FC236}">
                <a16:creationId xmlns:a16="http://schemas.microsoft.com/office/drawing/2014/main" id="{3569F51B-65D9-4B64-AC3B-1FF14F0196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9" r="26705" b="-1"/>
          <a:stretch/>
        </p:blipFill>
        <p:spPr bwMode="auto">
          <a:xfrm>
            <a:off x="20" y="10"/>
            <a:ext cx="463557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A77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066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5F6930-AF1E-4CEC-BE76-E684A9CD0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BR" dirty="0"/>
              <a:t>Complementando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A6746DF-1DE6-4095-9D08-FE5BF726D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Os artesãos do Tabernáculo foram dotados de habilidades sobrenaturais (</a:t>
            </a:r>
            <a:r>
              <a:rPr lang="pt-BR" dirty="0" err="1"/>
              <a:t>Êx</a:t>
            </a:r>
            <a:r>
              <a:rPr lang="pt-BR" dirty="0"/>
              <a:t> 31.3-5), realizando uma variedade de atividades, das mais simples as mais complexas. Vemos a atuação especial do Espírito Santo, capacitando-os na execução de obras artísticas sob o comando divino (</a:t>
            </a:r>
            <a:r>
              <a:rPr lang="pt-BR" dirty="0" err="1"/>
              <a:t>Êx</a:t>
            </a:r>
            <a:r>
              <a:rPr lang="pt-BR" dirty="0"/>
              <a:t> 35.30-34).</a:t>
            </a:r>
          </a:p>
          <a:p>
            <a:endParaRPr lang="pt-BR" dirty="0"/>
          </a:p>
        </p:txBody>
      </p:sp>
      <p:pic>
        <p:nvPicPr>
          <p:cNvPr id="1026" name="Picture 2" descr="Os artesãos do Tabernáculo">
            <a:extLst>
              <a:ext uri="{FF2B5EF4-FFF2-40B4-BE49-F238E27FC236}">
                <a16:creationId xmlns:a16="http://schemas.microsoft.com/office/drawing/2014/main" id="{BF5D3047-A263-4349-BA52-1DBB4A13E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516" y="3061513"/>
            <a:ext cx="6651566" cy="33257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23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456821" y="531525"/>
            <a:ext cx="3677264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strike="noStrike" cap="all" spc="-1" dirty="0" err="1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Conclusão</a:t>
            </a:r>
            <a:r>
              <a:rPr lang="en-US" sz="3600" b="0" strike="noStrike" cap="all" spc="-1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82A1EF6-0D92-4665-BE48-AE8A679A0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>
          <a:xfrm>
            <a:off x="4645784" y="0"/>
            <a:ext cx="7546216" cy="6857990"/>
          </a:xfrm>
          <a:prstGeom prst="rect">
            <a:avLst/>
          </a:prstGeom>
        </p:spPr>
      </p:pic>
      <p:sp>
        <p:nvSpPr>
          <p:cNvPr id="151" name="TextShape 2"/>
          <p:cNvSpPr txBox="1"/>
          <p:nvPr/>
        </p:nvSpPr>
        <p:spPr>
          <a:xfrm>
            <a:off x="456821" y="2365702"/>
            <a:ext cx="3677263" cy="40925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pt-BR" sz="3600" b="0" strike="noStrike" spc="-1" dirty="0"/>
              <a:t>O Tabernáculo mostra que os projetos de Deus são harmônicos e conta com as contribuições de seus servos fiéis.</a:t>
            </a:r>
            <a:endParaRPr lang="en-US" sz="3600" b="0" strike="noStrike" spc="-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355" y="5037403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" y="1115534"/>
            <a:ext cx="2449781" cy="4307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3165147" y="2773096"/>
            <a:ext cx="2625751" cy="376288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7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42C81C0A-FECB-470C-8849-37E4502BF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36" y="4197948"/>
            <a:ext cx="2449781" cy="2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8" name="Espaço Reservado para Conteúdo 17" descr="Tela de celula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FD699E89-FDD9-4AC3-BB7B-508E2434B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043">
            <a:off x="6430058" y="142708"/>
            <a:ext cx="2132124" cy="3073332"/>
          </a:xfrm>
        </p:spPr>
      </p:pic>
      <p:pic>
        <p:nvPicPr>
          <p:cNvPr id="20" name="Imagem 19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593EA1D-DF8F-4632-ABD1-F3605EB8B1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5248">
            <a:off x="9959665" y="875936"/>
            <a:ext cx="1735600" cy="2703908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8395021" y="563256"/>
            <a:ext cx="1591743" cy="257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 descr="Diagrama&#10;&#10;Descrição gerada automaticamente">
            <a:extLst>
              <a:ext uri="{FF2B5EF4-FFF2-40B4-BE49-F238E27FC236}">
                <a16:creationId xmlns:a16="http://schemas.microsoft.com/office/drawing/2014/main" id="{C08B56FE-A9E6-4563-BFBC-C187A8AB32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04" y="4197948"/>
            <a:ext cx="2506426" cy="2506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48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6" y="290910"/>
            <a:ext cx="5266349" cy="3949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385176" y="4392974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Pr. Júlio César Medeiros</a:t>
            </a:r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DF3AD6A9-C63D-4E33-BD28-19B975D0C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88" y="290910"/>
            <a:ext cx="5379136" cy="5379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 descr="Homem tirando foto de si mesmo em frente ao computador&#10;&#10;Descrição gerada automaticamente">
            <a:extLst>
              <a:ext uri="{FF2B5EF4-FFF2-40B4-BE49-F238E27FC236}">
                <a16:creationId xmlns:a16="http://schemas.microsoft.com/office/drawing/2014/main" id="{BC6470E6-325C-48E1-AA9C-70E4D3515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70" y="4563579"/>
            <a:ext cx="3560406" cy="20035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8302423" y="2576113"/>
            <a:ext cx="3386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457200">
              <a:defRPr/>
            </a:pPr>
            <a:r>
              <a:rPr lang="pt-BR" b="1" i="0" dirty="0">
                <a:effectLst/>
                <a:latin typeface="Nunito Sans"/>
              </a:rPr>
              <a:t>Texto de Referência: Ex. 25. 23-37</a:t>
            </a:r>
            <a:endParaRPr kumimoji="0" lang="pt-BR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524001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sz="1400" dirty="0"/>
              <a:t>"</a:t>
            </a:r>
            <a:r>
              <a:rPr lang="pt-BR" sz="1600" dirty="0"/>
              <a:t>Porque tudo que dantes foi escrito, para nosso ensino foi escrito, para que, pela paciência e consolação das Escrituras tenhamos esperança". </a:t>
            </a:r>
            <a:r>
              <a:rPr lang="pt-BR" sz="1600" dirty="0" err="1"/>
              <a:t>Rm</a:t>
            </a:r>
            <a:r>
              <a:rPr lang="pt-BR" sz="1600" dirty="0"/>
              <a:t> 15.4</a:t>
            </a:r>
            <a:endParaRPr kumimoji="0" lang="pt-BR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3877827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pt-BR" sz="2400" b="1" dirty="0"/>
              <a:t>Deus tinha grandes propósitos com cada detalhe do Tabernáculo</a:t>
            </a:r>
          </a:p>
          <a:p>
            <a:pPr lvl="0" algn="ctr" defTabSz="457200">
              <a:defRPr/>
            </a:pPr>
            <a:endParaRPr lang="pt-BR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170983" y="4112209"/>
            <a:ext cx="2143125" cy="266333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b="1" dirty="0"/>
              <a:t>- </a:t>
            </a:r>
            <a:r>
              <a:rPr lang="pt-BR" dirty="0"/>
              <a:t>Descrever as origens dos materiais do Tabernáculo;</a:t>
            </a:r>
          </a:p>
          <a:p>
            <a:r>
              <a:rPr lang="pt-BR" dirty="0"/>
              <a:t>- Compreender a verdade espiritual em cada material;</a:t>
            </a:r>
          </a:p>
          <a:p>
            <a:r>
              <a:rPr lang="pt-BR" dirty="0"/>
              <a:t>- Evidenciar a existência de um projeto divino.</a:t>
            </a:r>
          </a:p>
        </p:txBody>
      </p:sp>
      <p:sp>
        <p:nvSpPr>
          <p:cNvPr id="12" name="Retângulo de cantos arredondados 11"/>
          <p:cNvSpPr/>
          <p:nvPr/>
        </p:nvSpPr>
        <p:spPr>
          <a:xfrm>
            <a:off x="8382000" y="4112209"/>
            <a:ext cx="2143125" cy="264795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sto MT" panose="02040603050505030304"/>
              <a:ea typeface="+mn-ea"/>
              <a:cs typeface="+mn-cs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575162" y="3804433"/>
            <a:ext cx="2091962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VERSÍCULO DO DIA 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066" y="3149186"/>
            <a:ext cx="799470" cy="559629"/>
          </a:xfrm>
          <a:prstGeom prst="rect">
            <a:avLst/>
          </a:prstGeom>
        </p:spPr>
      </p:pic>
      <p:sp>
        <p:nvSpPr>
          <p:cNvPr id="17" name="CaixaDeTexto 16"/>
          <p:cNvSpPr txBox="1"/>
          <p:nvPr/>
        </p:nvSpPr>
        <p:spPr>
          <a:xfrm>
            <a:off x="3792035" y="3804432"/>
            <a:ext cx="2389757" cy="33855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VERDADE APLICADA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231652" y="3804433"/>
            <a:ext cx="2139368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OBJETIVOS DA LIÇÃO</a:t>
            </a: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068" y="3256580"/>
            <a:ext cx="575928" cy="575688"/>
          </a:xfrm>
          <a:prstGeom prst="rect">
            <a:avLst/>
          </a:prstGeom>
        </p:spPr>
      </p:pic>
      <p:sp>
        <p:nvSpPr>
          <p:cNvPr id="21" name="CaixaDeTexto 20"/>
          <p:cNvSpPr txBox="1"/>
          <p:nvPr/>
        </p:nvSpPr>
        <p:spPr>
          <a:xfrm>
            <a:off x="8338042" y="3804432"/>
            <a:ext cx="2379819" cy="30777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sto MT" panose="02040603050505030304"/>
                <a:ea typeface="+mn-ea"/>
                <a:cs typeface="+mn-cs"/>
              </a:rPr>
              <a:t>MOMENTO DE ORAÇÃO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92" y="3162476"/>
            <a:ext cx="609116" cy="609116"/>
          </a:xfrm>
          <a:prstGeom prst="rect">
            <a:avLst/>
          </a:prstGeom>
        </p:spPr>
      </p:pic>
      <p:sp>
        <p:nvSpPr>
          <p:cNvPr id="23" name="CaixaDeTexto 22"/>
          <p:cNvSpPr txBox="1"/>
          <p:nvPr/>
        </p:nvSpPr>
        <p:spPr>
          <a:xfrm>
            <a:off x="8464139" y="4501272"/>
            <a:ext cx="20609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pt-BR" dirty="0"/>
              <a:t>Que venhamos agir com voluntariedade na obra de Deus entendendo que os projetos </a:t>
            </a:r>
            <a:r>
              <a:rPr lang="pt-BR" dirty="0" err="1"/>
              <a:t>dEle</a:t>
            </a:r>
            <a:r>
              <a:rPr lang="pt-BR" dirty="0"/>
              <a:t> são maiores que os nossos.</a:t>
            </a:r>
            <a:endParaRPr lang="pt-BR" dirty="0">
              <a:solidFill>
                <a:prstClr val="white"/>
              </a:solidFill>
            </a:endParaRPr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32" y="2971622"/>
            <a:ext cx="860646" cy="860646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AFDBC0CC-8AA0-4FA7-BEF4-2326FBBABBB4}"/>
              </a:ext>
            </a:extLst>
          </p:cNvPr>
          <p:cNvSpPr txBox="1"/>
          <p:nvPr/>
        </p:nvSpPr>
        <p:spPr>
          <a:xfrm>
            <a:off x="9264116" y="4235320"/>
            <a:ext cx="5276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i="0" dirty="0">
                <a:solidFill>
                  <a:srgbClr val="3F3757"/>
                </a:solidFill>
                <a:effectLst/>
                <a:latin typeface="Nunito Sans"/>
              </a:rPr>
              <a:t>🙏</a:t>
            </a:r>
            <a:endParaRPr lang="pt-B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E251AA-C3FE-46A0-B3A4-61DB878DC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423" y="1732449"/>
            <a:ext cx="467819" cy="82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er a bíblia ela te mostrá o caminho on Make a GIF">
            <a:extLst>
              <a:ext uri="{FF2B5EF4-FFF2-40B4-BE49-F238E27FC236}">
                <a16:creationId xmlns:a16="http://schemas.microsoft.com/office/drawing/2014/main" id="{832687DE-ED8E-42D8-8D75-3EB6BCB7573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0228" y="470220"/>
            <a:ext cx="2143325" cy="206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58341AB-0518-4DF9-99C1-156D50930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2050" name="Picture 2" descr="Os artesãos do Tabernáculo">
            <a:extLst>
              <a:ext uri="{FF2B5EF4-FFF2-40B4-BE49-F238E27FC236}">
                <a16:creationId xmlns:a16="http://schemas.microsoft.com/office/drawing/2014/main" id="{F46BBD49-97E1-4E71-B290-0004A161C8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88" y="386470"/>
            <a:ext cx="7559749" cy="285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74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21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INTRODUÇÃO</a:t>
            </a:r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40544"/>
              </p:ext>
            </p:extLst>
          </p:nvPr>
        </p:nvGraphicFramePr>
        <p:xfrm>
          <a:off x="2209346" y="1732451"/>
          <a:ext cx="7765322" cy="446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4278754" y="4343401"/>
            <a:ext cx="3626506" cy="646331"/>
          </a:xfrm>
          <a:prstGeom prst="rect">
            <a:avLst/>
          </a:prstGeom>
          <a:solidFill>
            <a:schemeClr val="accent4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3600" dirty="0"/>
              <a:t>PONTO CHAVE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278754" y="4989732"/>
            <a:ext cx="42952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0" dirty="0">
                <a:solidFill>
                  <a:srgbClr val="FFC000"/>
                </a:solidFill>
                <a:effectLst/>
                <a:latin typeface="times" panose="02020603050405020304" pitchFamily="18" charset="0"/>
              </a:rPr>
              <a:t>"Deus queria expressar verdades em cada detalhe do Tabernáculo".</a:t>
            </a:r>
          </a:p>
          <a:p>
            <a:br>
              <a:rPr lang="pt-BR" dirty="0"/>
            </a:br>
            <a:endParaRPr lang="pt-BR" dirty="0"/>
          </a:p>
        </p:txBody>
      </p:sp>
      <p:pic>
        <p:nvPicPr>
          <p:cNvPr id="1028" name="Picture 4" descr="Diana Chaves GIF | Gfycat">
            <a:extLst>
              <a:ext uri="{FF2B5EF4-FFF2-40B4-BE49-F238E27FC236}">
                <a16:creationId xmlns:a16="http://schemas.microsoft.com/office/drawing/2014/main" id="{97668243-BBDD-472C-83CE-79F5C821884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677460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F446B8F-0B93-44BC-806A-E78DB445A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solidFill>
            <a:srgbClr val="F1F5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1200" b="1" i="0" u="none" strike="noStrike" cap="none" normalizeH="0" baseline="0">
                <a:ln>
                  <a:noFill/>
                </a:ln>
                <a:solidFill>
                  <a:srgbClr val="356884"/>
                </a:solidFill>
                <a:effectLst/>
                <a:latin typeface="Nunito Sans"/>
              </a:rPr>
              <a:t>Jesus foi o sacrifício perfeito na obra de redenção.</a:t>
            </a:r>
            <a:endParaRPr kumimoji="0" lang="pt-BR" altLang="pt-BR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t-BR" altLang="pt-BR" sz="1200" b="0" i="0" u="none" strike="noStrike" cap="none" normalizeH="0" baseline="0">
                <a:ln>
                  <a:noFill/>
                </a:ln>
                <a:solidFill>
                  <a:srgbClr val="48525C"/>
                </a:solidFill>
                <a:effectLst/>
                <a:latin typeface="Nunito Sans"/>
              </a:rPr>
            </a:br>
            <a:endParaRPr kumimoji="0" lang="pt-BR" altLang="pt-B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4" descr="Diana Chaves GIF | Gfycat">
            <a:extLst>
              <a:ext uri="{FF2B5EF4-FFF2-40B4-BE49-F238E27FC236}">
                <a16:creationId xmlns:a16="http://schemas.microsoft.com/office/drawing/2014/main" id="{CF9EA27B-E64A-4A2D-9444-E9BBDDB506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6FCFF"/>
              </a:clrFrom>
              <a:clrTo>
                <a:srgbClr val="F6F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90619">
            <a:off x="7918232" y="4158865"/>
            <a:ext cx="3487412" cy="23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E3F35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t-BR" b="1" dirty="0">
                <a:solidFill>
                  <a:srgbClr val="FFFFFF"/>
                </a:solidFill>
              </a:rPr>
              <a:t>1.1. Animais marinhos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dirty="0">
                <a:solidFill>
                  <a:srgbClr val="FFFFFF"/>
                </a:solidFill>
              </a:rPr>
              <a:t>Neste tópico será ensinado Na sobre a lista de itens registrados em Êxodo 25.1-7 encontramos alguns animais cujo habitat é o mar.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BDA8B8E-4612-4AB8-A951-FAFC0517B6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928" y="142067"/>
            <a:ext cx="6339517" cy="434300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CD78B81F-D95A-48B0-BC6B-9DF3627C7474}"/>
              </a:ext>
            </a:extLst>
          </p:cNvPr>
          <p:cNvSpPr txBox="1"/>
          <p:nvPr/>
        </p:nvSpPr>
        <p:spPr>
          <a:xfrm>
            <a:off x="5569972" y="4305407"/>
            <a:ext cx="6097772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pt-BR" b="1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Refletindo</a:t>
            </a:r>
            <a:endParaRPr lang="pt-BR" b="0" i="0" dirty="0">
              <a:solidFill>
                <a:srgbClr val="222222"/>
              </a:solidFill>
              <a:effectLst/>
              <a:latin typeface="Georgia" panose="02040502050405020303" pitchFamily="18" charset="0"/>
            </a:endParaRPr>
          </a:p>
          <a:p>
            <a:pPr algn="just"/>
            <a:r>
              <a:rPr lang="pt-BR" b="0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"Nada no Tabernáculo é fruto do acaso, Deus determinou minunciosamente a construção". </a:t>
            </a:r>
            <a:r>
              <a:rPr lang="pt-BR" b="1" i="0" dirty="0">
                <a:solidFill>
                  <a:srgbClr val="222222"/>
                </a:solidFill>
                <a:effectLst/>
                <a:latin typeface="Georgia" panose="02040502050405020303" pitchFamily="18" charset="0"/>
              </a:rPr>
              <a:t>Pr. Napoleão Falcão</a:t>
            </a:r>
            <a:endParaRPr lang="pt-BR" b="0" i="0" dirty="0">
              <a:solidFill>
                <a:srgbClr val="222222"/>
              </a:solidFill>
              <a:effectLst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7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182" y="201953"/>
            <a:ext cx="11185635" cy="13255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pt-BR" dirty="0"/>
              <a:t>1.1. Animais marinhos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7718" y="1690688"/>
            <a:ext cx="5157787" cy="480332"/>
          </a:xfrm>
        </p:spPr>
        <p:txBody>
          <a:bodyPr>
            <a:normAutofit/>
          </a:bodyPr>
          <a:lstStyle/>
          <a:p>
            <a:r>
              <a:rPr lang="pt-BR" dirty="0"/>
              <a:t>1.1. Animais marinhos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7971" y="2171021"/>
            <a:ext cx="5383618" cy="232655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Os tecidos azul e púrpura eram obtidos através de moluscos e têm uma representação muito grande. Alguém para ofertar este tipo de material teria que fazer um esforço a mais, pois não era tão comum, ao mesmo tempo em que Deus queria mostrar através do Tabernáculo que Ele é o criador de toda a vida animal que existe e por isso os homens precisavam ser gratos e cuidar do meio ambiente. As cores em destaque mostram a realeza de Jesus e todo o projeto celestial para com a humanidade (Azul); já a cor púrpura era a cor mais preciosa dos tempos antigos, mostrava a nobreza de Jesus como Rei e dominador dos céus e terra (</a:t>
            </a:r>
            <a:r>
              <a:rPr lang="pt-BR" sz="2000" dirty="0" err="1"/>
              <a:t>Sl</a:t>
            </a:r>
            <a:r>
              <a:rPr lang="pt-BR" sz="2000" dirty="0"/>
              <a:t> 24.1).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A0CDD807-3887-4A75-935F-4484FE789C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506140"/>
            <a:ext cx="5183188" cy="518603"/>
          </a:xfrm>
        </p:spPr>
        <p:txBody>
          <a:bodyPr>
            <a:normAutofit/>
          </a:bodyPr>
          <a:lstStyle/>
          <a:p>
            <a:r>
              <a:rPr lang="pt-BR" dirty="0"/>
              <a:t>1.2. Animais terrestres</a:t>
            </a:r>
          </a:p>
        </p:txBody>
      </p:sp>
      <p:sp>
        <p:nvSpPr>
          <p:cNvPr id="15" name="Espaço Reservado para Conteúdo 14">
            <a:extLst>
              <a:ext uri="{FF2B5EF4-FFF2-40B4-BE49-F238E27FC236}">
                <a16:creationId xmlns:a16="http://schemas.microsoft.com/office/drawing/2014/main" id="{C4C3E048-8406-477C-B243-846BECD9F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5999" y="2024743"/>
            <a:ext cx="5584443" cy="2766281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pt-BR" sz="2000" dirty="0"/>
              <a:t>Deus queria também uma representação de animais terrestres, por isso na lista de exigência aparece tecido vermelho, peles de cabra, peles de carneiro e couro. O tecido de cor vermelha fala do sacrifício de Jesus ao derramar Seu sangue, e representa o Evangelho de Marcos, simbolizando o sofrimento de Jesus. O sacrifício de cabras tinha a ver com o pecado e a maneira como o pecado era coberto; já as peles de carneiro tingidas de vermelho revelam a consagração e dedicação a Deus (</a:t>
            </a:r>
            <a:r>
              <a:rPr lang="pt-BR" sz="2000" dirty="0" err="1"/>
              <a:t>Êx</a:t>
            </a:r>
            <a:r>
              <a:rPr lang="pt-BR" sz="2000" dirty="0"/>
              <a:t> 29). Deus em Sua Onisciência, através das cores e materiais do Tabernáculo, estava revelando mistérios da divindade. </a:t>
            </a:r>
            <a:r>
              <a:rPr lang="pt-BR" sz="2000" dirty="0">
                <a:highlight>
                  <a:srgbClr val="FFFF00"/>
                </a:highlight>
              </a:rPr>
              <a:t>Mas, temos que tomar cuidado para não nos prendermos em simbologias e sim compreender as verdades bíblicas.</a:t>
            </a:r>
            <a:endParaRPr lang="pt-BR" sz="1800" dirty="0">
              <a:highlight>
                <a:srgbClr val="FFFF00"/>
              </a:highlight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07AF7C28-DBE5-4E11-8540-96EC9C04997C}"/>
              </a:ext>
            </a:extLst>
          </p:cNvPr>
          <p:cNvGrpSpPr/>
          <p:nvPr/>
        </p:nvGrpSpPr>
        <p:grpSpPr>
          <a:xfrm>
            <a:off x="223284" y="3396115"/>
            <a:ext cx="7347097" cy="3259932"/>
            <a:chOff x="223284" y="3396115"/>
            <a:chExt cx="7347097" cy="3259932"/>
          </a:xfrm>
        </p:grpSpPr>
        <p:pic>
          <p:nvPicPr>
            <p:cNvPr id="4098" name="Picture 2" descr="Desvendado a segunda cor de púrpura de que fala a Bíblia – Tifsa Brasil">
              <a:extLst>
                <a:ext uri="{FF2B5EF4-FFF2-40B4-BE49-F238E27FC236}">
                  <a16:creationId xmlns:a16="http://schemas.microsoft.com/office/drawing/2014/main" id="{05CD12AF-0547-42B9-9A20-368F83B0F8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232" y="3396115"/>
              <a:ext cx="5532562" cy="2766281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CaixaDeTexto 1">
              <a:extLst>
                <a:ext uri="{FF2B5EF4-FFF2-40B4-BE49-F238E27FC236}">
                  <a16:creationId xmlns:a16="http://schemas.microsoft.com/office/drawing/2014/main" id="{DF70BE30-713D-41F1-818C-5FCB777B2F66}"/>
                </a:ext>
              </a:extLst>
            </p:cNvPr>
            <p:cNvSpPr txBox="1"/>
            <p:nvPr/>
          </p:nvSpPr>
          <p:spPr>
            <a:xfrm>
              <a:off x="223284" y="6286715"/>
              <a:ext cx="73470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dirty="0">
                  <a:hlinkClick r:id="rId3"/>
                </a:rPr>
                <a:t>https://www.tifsa.com.br/cor-de-purpura-de-que-fala-a-biblia/</a:t>
              </a:r>
              <a:r>
                <a:rPr lang="pt-BR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189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uiExpand="1" build="p"/>
      <p:bldP spid="5" grpId="0" build="p"/>
      <p:bldP spid="1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pt-BR" sz="4600"/>
              <a:t>2 - MATERIAIS DE ORIGEM VEGETAL</a:t>
            </a:r>
          </a:p>
        </p:txBody>
      </p:sp>
      <p:sp>
        <p:nvSpPr>
          <p:cNvPr id="137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494100" indent="-457200">
              <a:buFont typeface="+mj-lt"/>
              <a:buAutoNum type="arabicPeriod"/>
            </a:pPr>
            <a:r>
              <a:rPr lang="pt-BR" sz="2200"/>
              <a:t>Neste tópico aprenderemos  sobre os materiais de origem vegetal</a:t>
            </a:r>
          </a:p>
          <a:p>
            <a:pPr marL="494100" indent="-457200">
              <a:buFont typeface="+mj-lt"/>
              <a:buAutoNum type="arabicPeriod"/>
            </a:pPr>
            <a:endParaRPr lang="pt-BR" sz="2200"/>
          </a:p>
          <a:p>
            <a:pPr marL="494100" indent="-457200"/>
            <a:endParaRPr lang="pt-BR" sz="2200"/>
          </a:p>
        </p:txBody>
      </p:sp>
      <p:pic>
        <p:nvPicPr>
          <p:cNvPr id="5122" name="Picture 2" descr="Entrando no Tabernáculo: o pátio">
            <a:extLst>
              <a:ext uri="{FF2B5EF4-FFF2-40B4-BE49-F238E27FC236}">
                <a16:creationId xmlns:a16="http://schemas.microsoft.com/office/drawing/2014/main" id="{5123713E-9E5E-4945-81EC-03FF2F77BD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4" r="7356" b="2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72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ED6145CC-533A-4079-9B46-708B88708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728" y="451337"/>
            <a:ext cx="10223643" cy="103837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2 - MATERIAIS DE ORIGEM VEGETAL</a:t>
            </a:r>
          </a:p>
        </p:txBody>
      </p:sp>
      <p:sp>
        <p:nvSpPr>
          <p:cNvPr id="6" name="Espaço Reservado para Texto 5">
            <a:extLst>
              <a:ext uri="{FF2B5EF4-FFF2-40B4-BE49-F238E27FC236}">
                <a16:creationId xmlns:a16="http://schemas.microsoft.com/office/drawing/2014/main" id="{67229C49-5900-43CA-8078-15110F895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4728" y="1566631"/>
            <a:ext cx="4769140" cy="823912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2.1. O linho fino e a madeira de acácia</a:t>
            </a:r>
          </a:p>
        </p:txBody>
      </p:sp>
      <p:sp>
        <p:nvSpPr>
          <p:cNvPr id="7" name="Espaço Reservado para Conteúdo 6">
            <a:extLst>
              <a:ext uri="{FF2B5EF4-FFF2-40B4-BE49-F238E27FC236}">
                <a16:creationId xmlns:a16="http://schemas.microsoft.com/office/drawing/2014/main" id="{89789D2C-C017-4715-A913-85101CA54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4729" y="2386496"/>
            <a:ext cx="4769139" cy="422241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pt-BR" sz="2000" dirty="0"/>
              <a:t>O linho fino, tem muito a ver com a justiça de Cristo (</a:t>
            </a:r>
            <a:r>
              <a:rPr lang="pt-BR" sz="2000" dirty="0" err="1"/>
              <a:t>Ap</a:t>
            </a:r>
            <a:r>
              <a:rPr lang="pt-BR" sz="2000" dirty="0"/>
              <a:t> 19.8). No Tabernáculo, a justiça de Deus estava em evidência através do linho fino, isto é perceptível nos rituais quando Deus perdoava o pecado do povo. A madeira de acácia ou cetim se destaca pela durabilidade e resistência quanto aos fenômenos da natureza. Este material faz alusão a natureza humana de Jesus, porém percebemos que, mesmo vivendo em um ambiente hostil, corrupto e um sistema religioso corrompido, Ele não pecou. 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1283D7C9-C003-431D-B2BB-3B24E9D866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58540" y="1566631"/>
            <a:ext cx="5039832" cy="805779"/>
          </a:xfr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pt-BR" dirty="0"/>
              <a:t>2.2. O Azeite do Candelabro</a:t>
            </a:r>
          </a:p>
        </p:txBody>
      </p:sp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BDB954A0-5BFE-431B-8461-C1A7DD9D8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58540" y="2353834"/>
            <a:ext cx="5039831" cy="4281647"/>
          </a:xfr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Char char="q"/>
            </a:pPr>
            <a:r>
              <a:rPr lang="pt-BR" sz="2000" dirty="0"/>
              <a:t>A exigência divina era que deveria ser azeite puro da oliveira para iluminar o Tabernáculo (</a:t>
            </a:r>
            <a:r>
              <a:rPr lang="pt-BR" sz="2000" dirty="0" err="1"/>
              <a:t>Êx</a:t>
            </a:r>
            <a:r>
              <a:rPr lang="pt-BR" sz="2000" dirty="0"/>
              <a:t> 27.20). Sabemos que a extração deste azeite passa pelo processo do esmagamento, alusão ao sofrimento de Cristo, mas óleo fala da unção do Espírito Santo em nossa vida nos ajudando a compreender as verdades do Evangelho. Existem também as especiarias para o óleo da unção, a saber: mirra, canela aromática, </a:t>
            </a:r>
            <a:r>
              <a:rPr lang="pt-BR" sz="2000" dirty="0" err="1"/>
              <a:t>cálamo</a:t>
            </a:r>
            <a:r>
              <a:rPr lang="pt-BR" sz="2000" dirty="0"/>
              <a:t> aromático, cássia e azeite de oliveiras (</a:t>
            </a:r>
            <a:r>
              <a:rPr lang="pt-BR" sz="2000" dirty="0" err="1"/>
              <a:t>Êx</a:t>
            </a:r>
            <a:r>
              <a:rPr lang="pt-BR" sz="2000" dirty="0"/>
              <a:t> 30.23-24)</a:t>
            </a:r>
          </a:p>
        </p:txBody>
      </p:sp>
    </p:spTree>
    <p:extLst>
      <p:ext uri="{BB962C8B-B14F-4D97-AF65-F5344CB8AC3E}">
        <p14:creationId xmlns:p14="http://schemas.microsoft.com/office/powerpoint/2010/main" val="990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8" grpId="0" build="p"/>
      <p:bldP spid="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5A2E3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pt-BR">
                <a:solidFill>
                  <a:srgbClr val="FFFFFF"/>
                </a:solidFill>
              </a:rPr>
              <a:t>3 - MATERIAIS DE ORIGEM MINERAL</a:t>
            </a:r>
            <a:endParaRPr lang="pt-BR" dirty="0">
              <a:solidFill>
                <a:srgbClr val="FFFFFF"/>
              </a:solidFill>
            </a:endParaRPr>
          </a:p>
        </p:txBody>
      </p:sp>
      <p:pic>
        <p:nvPicPr>
          <p:cNvPr id="4" name="Picture 4" descr="Tabernáculo de Moisés: Estudo, Significado e Lições">
            <a:extLst>
              <a:ext uri="{FF2B5EF4-FFF2-40B4-BE49-F238E27FC236}">
                <a16:creationId xmlns:a16="http://schemas.microsoft.com/office/drawing/2014/main" id="{EA262F6B-874F-42AF-B8AC-60018B3D06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4" r="15235" b="1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36900" indent="0">
              <a:buNone/>
            </a:pPr>
            <a:r>
              <a:rPr lang="pt-BR" sz="2000" b="0" i="0">
                <a:solidFill>
                  <a:srgbClr val="FFFFFF"/>
                </a:solidFill>
                <a:effectLst/>
                <a:latin typeface="Nunito Sans"/>
              </a:rPr>
              <a:t>Esta classe de materiais são caros e evidenciam verdades acerca da realeza e divindade de Jesus. Mesmo estando em pleno deserto, Deus exige materiais de primeira qualidade e pomposos na feitura do Tabernáculo. A lição que fica aqui é que Cristo em toda a sua glória viria para habitar entre os homens.</a:t>
            </a:r>
            <a:endParaRPr lang="pt-BR" sz="2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60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rdósia">
  <a:themeElements>
    <a:clrScheme name="Ardósia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Ardósia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rdósia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1279</Words>
  <Application>Microsoft Office PowerPoint</Application>
  <PresentationFormat>Widescreen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14</vt:i4>
      </vt:variant>
    </vt:vector>
  </HeadingPairs>
  <TitlesOfParts>
    <vt:vector size="26" baseType="lpstr">
      <vt:lpstr>Abadi</vt:lpstr>
      <vt:lpstr>Arial</vt:lpstr>
      <vt:lpstr>Calibri</vt:lpstr>
      <vt:lpstr>Calibri Light</vt:lpstr>
      <vt:lpstr>Calisto MT</vt:lpstr>
      <vt:lpstr>Georgia</vt:lpstr>
      <vt:lpstr>Nunito Sans</vt:lpstr>
      <vt:lpstr>times</vt:lpstr>
      <vt:lpstr>Wingdings</vt:lpstr>
      <vt:lpstr>Wingdings 2</vt:lpstr>
      <vt:lpstr>Tema do Office</vt:lpstr>
      <vt:lpstr>Ardósia</vt:lpstr>
      <vt:lpstr>Lição 10. OS MATERIAIS USADOS NO TABERNÁCULO</vt:lpstr>
      <vt:lpstr>Apresentação do PowerPoint</vt:lpstr>
      <vt:lpstr>Apresentação do PowerPoint</vt:lpstr>
      <vt:lpstr>INTRODUÇÃO</vt:lpstr>
      <vt:lpstr>1.1. Animais marinhos</vt:lpstr>
      <vt:lpstr>1.1. Animais marinhos</vt:lpstr>
      <vt:lpstr>2 - MATERIAIS DE ORIGEM VEGETAL</vt:lpstr>
      <vt:lpstr>2 - MATERIAIS DE ORIGEM VEGETAL</vt:lpstr>
      <vt:lpstr>3 - MATERIAIS DE ORIGEM MINERAL</vt:lpstr>
      <vt:lpstr>3 - MATERIAIS DE ORIGEM MINERAL</vt:lpstr>
      <vt:lpstr>Subsídio Bíblico e Histórico </vt:lpstr>
      <vt:lpstr>Complementando 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Lição 1. A casa de Deus no deserto</dc:title>
  <dc:creator>Julio César Pereira</dc:creator>
  <cp:lastModifiedBy>Julio César Pereira</cp:lastModifiedBy>
  <cp:revision>41</cp:revision>
  <dcterms:created xsi:type="dcterms:W3CDTF">2021-07-01T23:48:49Z</dcterms:created>
  <dcterms:modified xsi:type="dcterms:W3CDTF">2021-09-03T12:45:46Z</dcterms:modified>
</cp:coreProperties>
</file>